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6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7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8.xml" ContentType="application/vnd.openxmlformats-officedocument.presentationml.notesSlide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18"/>
  </p:notesMasterIdLst>
  <p:sldIdLst>
    <p:sldId id="257" r:id="rId3"/>
    <p:sldId id="3423" r:id="rId4"/>
    <p:sldId id="3511" r:id="rId5"/>
    <p:sldId id="3515" r:id="rId6"/>
    <p:sldId id="3514" r:id="rId7"/>
    <p:sldId id="3516" r:id="rId8"/>
    <p:sldId id="3519" r:id="rId9"/>
    <p:sldId id="3517" r:id="rId10"/>
    <p:sldId id="3518" r:id="rId11"/>
    <p:sldId id="3522" r:id="rId12"/>
    <p:sldId id="3523" r:id="rId13"/>
    <p:sldId id="3520" r:id="rId14"/>
    <p:sldId id="3521" r:id="rId15"/>
    <p:sldId id="3524" r:id="rId16"/>
    <p:sldId id="3525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9F97A51E-F2F8-423C-B527-D10A8CF7437C}">
          <p14:sldIdLst>
            <p14:sldId id="257"/>
            <p14:sldId id="3423"/>
            <p14:sldId id="3511"/>
            <p14:sldId id="3515"/>
            <p14:sldId id="3514"/>
            <p14:sldId id="3516"/>
            <p14:sldId id="3519"/>
            <p14:sldId id="3517"/>
            <p14:sldId id="3518"/>
            <p14:sldId id="3522"/>
            <p14:sldId id="3523"/>
            <p14:sldId id="3520"/>
            <p14:sldId id="3521"/>
            <p14:sldId id="3524"/>
            <p14:sldId id="352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211">
          <p15:clr>
            <a:srgbClr val="A4A3A4"/>
          </p15:clr>
        </p15:guide>
        <p15:guide id="2" pos="38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A97F"/>
    <a:srgbClr val="FFE699"/>
    <a:srgbClr val="F8D76C"/>
    <a:srgbClr val="FCEDBE"/>
    <a:srgbClr val="464400"/>
    <a:srgbClr val="ACB008"/>
    <a:srgbClr val="C8CD09"/>
    <a:srgbClr val="D2CD03"/>
    <a:srgbClr val="FCFC3F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8" autoAdjust="0"/>
    <p:restoredTop sz="93669" autoAdjust="0"/>
  </p:normalViewPr>
  <p:slideViewPr>
    <p:cSldViewPr snapToGrid="0">
      <p:cViewPr varScale="1">
        <p:scale>
          <a:sx n="103" d="100"/>
          <a:sy n="103" d="100"/>
        </p:scale>
        <p:origin x="138" y="546"/>
      </p:cViewPr>
      <p:guideLst>
        <p:guide orient="horz" pos="2211"/>
        <p:guide pos="383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4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2E71C3-C01D-42CD-9E56-D5A4BA12F3F4}" type="datetimeFigureOut">
              <a:rPr lang="zh-CN" altLang="en-US" smtClean="0"/>
              <a:t>2020/11/2 Monday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147D58-F8D6-4F33-B443-FF4CED014C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5180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8257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719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0782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4459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07531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87780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21212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9761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B55A-7ABD-42F5-8B48-CEDA23860916}" type="datetimeFigureOut">
              <a:rPr lang="zh-CN" altLang="en-US" smtClean="0"/>
              <a:t>2020/11/2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0EEE-F89B-47E0-ADE1-A0AE31295F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B55A-7ABD-42F5-8B48-CEDA23860916}" type="datetimeFigureOut">
              <a:rPr lang="zh-CN" altLang="en-US" smtClean="0"/>
              <a:t>2020/11/2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0EEE-F89B-47E0-ADE1-A0AE31295F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B55A-7ABD-42F5-8B48-CEDA23860916}" type="datetimeFigureOut">
              <a:rPr lang="zh-CN" altLang="en-US" smtClean="0"/>
              <a:t>2020/11/2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0EEE-F89B-47E0-ADE1-A0AE31295F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B55A-7ABD-42F5-8B48-CEDA23860916}" type="datetimeFigureOut">
              <a:rPr lang="zh-CN" altLang="en-US" smtClean="0"/>
              <a:t>2020/11/2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0EEE-F89B-47E0-ADE1-A0AE31295F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B55A-7ABD-42F5-8B48-CEDA23860916}" type="datetimeFigureOut">
              <a:rPr lang="zh-CN" altLang="en-US" smtClean="0"/>
              <a:t>2020/11/2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0EEE-F89B-47E0-ADE1-A0AE31295F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B55A-7ABD-42F5-8B48-CEDA23860916}" type="datetimeFigureOut">
              <a:rPr lang="zh-CN" altLang="en-US" smtClean="0"/>
              <a:t>2020/11/2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0EEE-F89B-47E0-ADE1-A0AE31295F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B55A-7ABD-42F5-8B48-CEDA23860916}" type="datetimeFigureOut">
              <a:rPr lang="zh-CN" altLang="en-US" smtClean="0"/>
              <a:t>2020/11/2 Monday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0EEE-F89B-47E0-ADE1-A0AE31295F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B55A-7ABD-42F5-8B48-CEDA23860916}" type="datetimeFigureOut">
              <a:rPr lang="zh-CN" altLang="en-US" smtClean="0"/>
              <a:t>2020/11/2 Monday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0EEE-F89B-47E0-ADE1-A0AE31295F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B55A-7ABD-42F5-8B48-CEDA23860916}" type="datetimeFigureOut">
              <a:rPr lang="zh-CN" altLang="en-US" smtClean="0"/>
              <a:t>2020/11/2 Monday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0EEE-F89B-47E0-ADE1-A0AE31295F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B55A-7ABD-42F5-8B48-CEDA23860916}" type="datetimeFigureOut">
              <a:rPr lang="zh-CN" altLang="en-US" smtClean="0"/>
              <a:t>2020/11/2 Monday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0EEE-F89B-47E0-ADE1-A0AE31295F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B55A-7ABD-42F5-8B48-CEDA23860916}" type="datetimeFigureOut">
              <a:rPr lang="zh-CN" altLang="en-US" smtClean="0"/>
              <a:t>2020/11/2 Monday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0EEE-F89B-47E0-ADE1-A0AE31295F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B55A-7ABD-42F5-8B48-CEDA23860916}" type="datetimeFigureOut">
              <a:rPr lang="zh-CN" altLang="en-US" smtClean="0"/>
              <a:t>2020/11/2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0EEE-F89B-47E0-ADE1-A0AE31295F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B55A-7ABD-42F5-8B48-CEDA23860916}" type="datetimeFigureOut">
              <a:rPr lang="zh-CN" altLang="en-US" smtClean="0"/>
              <a:t>2020/11/2 Monday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0EEE-F89B-47E0-ADE1-A0AE31295F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B55A-7ABD-42F5-8B48-CEDA23860916}" type="datetimeFigureOut">
              <a:rPr lang="zh-CN" altLang="en-US" smtClean="0"/>
              <a:t>2020/11/2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0EEE-F89B-47E0-ADE1-A0AE31295F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B55A-7ABD-42F5-8B48-CEDA23860916}" type="datetimeFigureOut">
              <a:rPr lang="zh-CN" altLang="en-US" smtClean="0"/>
              <a:t>2020/11/2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0EEE-F89B-47E0-ADE1-A0AE31295F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B55A-7ABD-42F5-8B48-CEDA23860916}" type="datetimeFigureOut">
              <a:rPr lang="zh-CN" altLang="en-US" smtClean="0"/>
              <a:t>2020/11/2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0EEE-F89B-47E0-ADE1-A0AE31295F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B55A-7ABD-42F5-8B48-CEDA23860916}" type="datetimeFigureOut">
              <a:rPr lang="zh-CN" altLang="en-US" smtClean="0"/>
              <a:t>2020/11/2 Monday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0EEE-F89B-47E0-ADE1-A0AE31295F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B55A-7ABD-42F5-8B48-CEDA23860916}" type="datetimeFigureOut">
              <a:rPr lang="zh-CN" altLang="en-US" smtClean="0"/>
              <a:t>2020/11/2 Monday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0EEE-F89B-47E0-ADE1-A0AE31295F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B55A-7ABD-42F5-8B48-CEDA23860916}" type="datetimeFigureOut">
              <a:rPr lang="zh-CN" altLang="en-US" smtClean="0"/>
              <a:t>2020/11/2 Monday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0EEE-F89B-47E0-ADE1-A0AE31295F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B55A-7ABD-42F5-8B48-CEDA23860916}" type="datetimeFigureOut">
              <a:rPr lang="zh-CN" altLang="en-US" smtClean="0"/>
              <a:t>2020/11/2 Monday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0EEE-F89B-47E0-ADE1-A0AE31295F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B55A-7ABD-42F5-8B48-CEDA23860916}" type="datetimeFigureOut">
              <a:rPr lang="zh-CN" altLang="en-US" smtClean="0"/>
              <a:t>2020/11/2 Monday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0EEE-F89B-47E0-ADE1-A0AE31295F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B55A-7ABD-42F5-8B48-CEDA23860916}" type="datetimeFigureOut">
              <a:rPr lang="zh-CN" altLang="en-US" smtClean="0"/>
              <a:t>2020/11/2 Monday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0EEE-F89B-47E0-ADE1-A0AE31295F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8B55A-7ABD-42F5-8B48-CEDA23860916}" type="datetimeFigureOut">
              <a:rPr lang="zh-CN" altLang="en-US" smtClean="0"/>
              <a:t>2020/11/2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30EEE-F89B-47E0-ADE1-A0AE31295F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8B55A-7ABD-42F5-8B48-CEDA23860916}" type="datetimeFigureOut">
              <a:rPr lang="zh-CN" altLang="en-US" smtClean="0"/>
              <a:t>2020/11/2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30EEE-F89B-47E0-ADE1-A0AE31295F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4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259305"/>
            <a:ext cx="12192000" cy="25667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0" name="文本框 29"/>
          <p:cNvSpPr txBox="1"/>
          <p:nvPr/>
        </p:nvSpPr>
        <p:spPr bwMode="auto">
          <a:xfrm>
            <a:off x="1429651" y="4314739"/>
            <a:ext cx="9332964" cy="36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pc="-7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anose="02010600040101010101" pitchFamily="2" charset="-122"/>
                <a:ea typeface="华文中宋" panose="02010600040101010101" pitchFamily="2" charset="-122"/>
              </a:rPr>
              <a:t>（设计机构名称）</a:t>
            </a:r>
          </a:p>
        </p:txBody>
      </p:sp>
      <p:sp>
        <p:nvSpPr>
          <p:cNvPr id="7" name="文本框 6"/>
          <p:cNvSpPr txBox="1"/>
          <p:nvPr/>
        </p:nvSpPr>
        <p:spPr bwMode="auto">
          <a:xfrm>
            <a:off x="4882741" y="4682900"/>
            <a:ext cx="2425245" cy="306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503050405090304" pitchFamily="18" charset="0"/>
                <a:ea typeface="华文中宋" panose="02010600040101010101" pitchFamily="2" charset="-122"/>
                <a:cs typeface="Times New Roman" panose="02020503050405090304" pitchFamily="18" charset="0"/>
              </a:rPr>
              <a:t>2020</a:t>
            </a:r>
            <a:r>
              <a:rPr lang="zh-CN" alt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503050405090304" pitchFamily="18" charset="0"/>
                <a:ea typeface="华文中宋" panose="02010600040101010101" pitchFamily="2" charset="-122"/>
                <a:cs typeface="Times New Roman" panose="02020503050405090304" pitchFamily="18" charset="0"/>
              </a:rPr>
              <a:t>年</a:t>
            </a:r>
            <a:r>
              <a:rPr lang="en-US" altLang="zh-CN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503050405090304" pitchFamily="18" charset="0"/>
                <a:ea typeface="华文中宋" panose="02010600040101010101" pitchFamily="2" charset="-122"/>
                <a:cs typeface="Times New Roman" panose="02020503050405090304" pitchFamily="18" charset="0"/>
              </a:rPr>
              <a:t>11</a:t>
            </a:r>
            <a:r>
              <a:rPr lang="zh-CN" alt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503050405090304" pitchFamily="18" charset="0"/>
                <a:ea typeface="华文中宋" panose="02010600040101010101" pitchFamily="2" charset="-122"/>
                <a:cs typeface="Times New Roman" panose="02020503050405090304" pitchFamily="18" charset="0"/>
              </a:rPr>
              <a:t>月</a:t>
            </a:r>
            <a:endParaRPr lang="zh-CN" alt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503050405090304" pitchFamily="18" charset="0"/>
              <a:ea typeface="华文中宋" panose="02010600040101010101" pitchFamily="2" charset="-122"/>
              <a:cs typeface="Times New Roman" panose="0202050305040509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 bwMode="auto">
          <a:xfrm>
            <a:off x="1775726" y="3934541"/>
            <a:ext cx="9332964" cy="36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pc="-7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 bwMode="auto">
          <a:xfrm>
            <a:off x="1295397" y="1590332"/>
            <a:ext cx="959993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zh-CN" sz="3600" dirty="0">
                <a:solidFill>
                  <a:schemeClr val="bg1"/>
                </a:solidFill>
              </a:rPr>
              <a:t>重庆市礼嘉悦来智慧园（智慧名城风景眼）</a:t>
            </a:r>
          </a:p>
          <a:p>
            <a:pPr algn="ctr"/>
            <a:r>
              <a:rPr lang="zh-CN" altLang="zh-CN" sz="3600" dirty="0">
                <a:solidFill>
                  <a:schemeClr val="bg1"/>
                </a:solidFill>
              </a:rPr>
              <a:t>区域协同规划设计国际方案</a:t>
            </a:r>
            <a:r>
              <a:rPr lang="zh-CN" altLang="zh-CN" sz="3600" dirty="0" smtClean="0">
                <a:solidFill>
                  <a:schemeClr val="bg1"/>
                </a:solidFill>
              </a:rPr>
              <a:t>征集</a:t>
            </a:r>
            <a:endParaRPr lang="en-US" altLang="zh-CN" sz="3600" dirty="0" smtClean="0">
              <a:solidFill>
                <a:schemeClr val="bg1"/>
              </a:solidFill>
            </a:endParaRPr>
          </a:p>
          <a:p>
            <a:pPr algn="ctr"/>
            <a:r>
              <a:rPr lang="zh-CN" altLang="en-US" sz="4800" b="1" dirty="0" smtClean="0">
                <a:solidFill>
                  <a:schemeClr val="bg1"/>
                </a:solidFill>
              </a:rPr>
              <a:t>资格</a:t>
            </a:r>
            <a:r>
              <a:rPr lang="zh-CN" altLang="en-US" sz="4800" b="1" dirty="0">
                <a:solidFill>
                  <a:schemeClr val="bg1"/>
                </a:solidFill>
              </a:rPr>
              <a:t>预审</a:t>
            </a:r>
            <a:endParaRPr lang="zh-CN" altLang="en-US" sz="4800" b="1" spc="-7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/>
          <p:cNvGrpSpPr/>
          <p:nvPr/>
        </p:nvGrpSpPr>
        <p:grpSpPr>
          <a:xfrm>
            <a:off x="380568" y="995811"/>
            <a:ext cx="11430865" cy="5292000"/>
            <a:chOff x="431945" y="995811"/>
            <a:chExt cx="11430865" cy="529200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3" name="矩形 2"/>
            <p:cNvSpPr/>
            <p:nvPr/>
          </p:nvSpPr>
          <p:spPr>
            <a:xfrm>
              <a:off x="480713" y="2115229"/>
              <a:ext cx="11328106" cy="282742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3" name="直接连接符 12"/>
            <p:cNvCxnSpPr/>
            <p:nvPr/>
          </p:nvCxnSpPr>
          <p:spPr>
            <a:xfrm>
              <a:off x="431945" y="995811"/>
              <a:ext cx="0" cy="5292000"/>
            </a:xfrm>
            <a:prstGeom prst="line">
              <a:avLst/>
            </a:prstGeom>
            <a:grpFill/>
            <a:ln w="28575">
              <a:gradFill>
                <a:gsLst>
                  <a:gs pos="0">
                    <a:srgbClr val="8EC31E">
                      <a:alpha val="0"/>
                    </a:srgbClr>
                  </a:gs>
                  <a:gs pos="41000">
                    <a:srgbClr val="00A29A"/>
                  </a:gs>
                  <a:gs pos="63000">
                    <a:srgbClr val="00A29A"/>
                  </a:gs>
                  <a:gs pos="100000">
                    <a:srgbClr val="8EC31E">
                      <a:alpha val="0"/>
                    </a:srgb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11862810" y="995811"/>
              <a:ext cx="0" cy="5292000"/>
            </a:xfrm>
            <a:prstGeom prst="line">
              <a:avLst/>
            </a:prstGeom>
            <a:grpFill/>
            <a:ln w="28575">
              <a:gradFill>
                <a:gsLst>
                  <a:gs pos="0">
                    <a:srgbClr val="8EC31E">
                      <a:alpha val="0"/>
                    </a:srgbClr>
                  </a:gs>
                  <a:gs pos="41000">
                    <a:srgbClr val="00A29A"/>
                  </a:gs>
                  <a:gs pos="63000">
                    <a:srgbClr val="00A29A"/>
                  </a:gs>
                  <a:gs pos="100000">
                    <a:srgbClr val="8EC31E">
                      <a:alpha val="0"/>
                    </a:srgb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/>
          <p:cNvGrpSpPr/>
          <p:nvPr/>
        </p:nvGrpSpPr>
        <p:grpSpPr>
          <a:xfrm>
            <a:off x="5579207" y="1516165"/>
            <a:ext cx="1240665" cy="1240665"/>
            <a:chOff x="5534086" y="1185134"/>
            <a:chExt cx="1595069" cy="1595069"/>
          </a:xfrm>
        </p:grpSpPr>
        <p:sp>
          <p:nvSpPr>
            <p:cNvPr id="11" name="椭圆 10"/>
            <p:cNvSpPr/>
            <p:nvPr/>
          </p:nvSpPr>
          <p:spPr>
            <a:xfrm>
              <a:off x="5534086" y="1185134"/>
              <a:ext cx="1595069" cy="1595069"/>
            </a:xfrm>
            <a:prstGeom prst="ellipse">
              <a:avLst/>
            </a:prstGeom>
            <a:gradFill flip="none" rotWithShape="1">
              <a:gsLst>
                <a:gs pos="0">
                  <a:srgbClr val="00A29A"/>
                </a:gs>
                <a:gs pos="100000">
                  <a:srgbClr val="8EC31E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5621466" y="1272514"/>
              <a:ext cx="1420310" cy="1420310"/>
            </a:xfrm>
            <a:prstGeom prst="ellipse">
              <a:avLst/>
            </a:prstGeom>
            <a:noFill/>
            <a:ln w="28575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48000">
                    <a:schemeClr val="bg1">
                      <a:alpha val="0"/>
                    </a:schemeClr>
                  </a:gs>
                </a:gsLst>
                <a:lin ang="162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4" name="矩形 23"/>
          <p:cNvSpPr/>
          <p:nvPr/>
        </p:nvSpPr>
        <p:spPr>
          <a:xfrm>
            <a:off x="2604135" y="2590165"/>
            <a:ext cx="6978015" cy="1677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6000" b="1" spc="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 联合体分工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696301" y="1719731"/>
            <a:ext cx="1015663" cy="76342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54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三</a:t>
            </a:r>
            <a:endParaRPr lang="zh-CN" altLang="en-US" sz="54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清刻本悦宋简体" panose="02000000000000000000" pitchFamily="2" charset="-122"/>
              <a:ea typeface="方正清刻本悦宋简体" panose="02000000000000000000" pitchFamily="2" charset="-122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819317" y="4390527"/>
            <a:ext cx="10580209" cy="1012209"/>
            <a:chOff x="819317" y="4305183"/>
            <a:chExt cx="11699734" cy="1119314"/>
          </a:xfrm>
        </p:grpSpPr>
        <p:pic>
          <p:nvPicPr>
            <p:cNvPr id="19" name="图片 18"/>
            <p:cNvPicPr>
              <a:picLocks noChangeAspect="1"/>
            </p:cNvPicPr>
            <p:nvPr/>
          </p:nvPicPr>
          <p:blipFill rotWithShape="1"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244" r="632"/>
            <a:stretch>
              <a:fillRect/>
            </a:stretch>
          </p:blipFill>
          <p:spPr>
            <a:xfrm flipH="1">
              <a:off x="819317" y="4320938"/>
              <a:ext cx="5307255" cy="1103559"/>
            </a:xfrm>
            <a:prstGeom prst="rect">
              <a:avLst/>
            </a:prstGeom>
          </p:spPr>
        </p:pic>
        <p:pic>
          <p:nvPicPr>
            <p:cNvPr id="26" name="图片 25"/>
            <p:cNvPicPr>
              <a:picLocks noChangeAspect="1"/>
            </p:cNvPicPr>
            <p:nvPr/>
          </p:nvPicPr>
          <p:blipFill rotWithShape="1"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244" r="632"/>
            <a:stretch>
              <a:fillRect/>
            </a:stretch>
          </p:blipFill>
          <p:spPr>
            <a:xfrm>
              <a:off x="7211795" y="4305183"/>
              <a:ext cx="5307256" cy="1103559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52070" y="-1270"/>
            <a:ext cx="12271375" cy="5575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287992" y="1286860"/>
            <a:ext cx="6096000" cy="5067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SzPct val="80000"/>
              <a:defRPr/>
            </a:pPr>
            <a:r>
              <a:rPr lang="zh-CN" altLang="en-US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团队主要设计人员介绍</a:t>
            </a:r>
          </a:p>
        </p:txBody>
      </p:sp>
      <p:sp>
        <p:nvSpPr>
          <p:cNvPr id="2" name="矩形 1"/>
          <p:cNvSpPr/>
          <p:nvPr/>
        </p:nvSpPr>
        <p:spPr>
          <a:xfrm>
            <a:off x="287992" y="555975"/>
            <a:ext cx="6096000" cy="73723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SzPct val="80000"/>
              <a:defRPr/>
            </a:pPr>
            <a:r>
              <a:rPr lang="zh-CN" altLang="en-US" sz="2800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四、联合体分工</a:t>
            </a:r>
          </a:p>
        </p:txBody>
      </p:sp>
      <p:graphicFrame>
        <p:nvGraphicFramePr>
          <p:cNvPr id="9" name="表格 8"/>
          <p:cNvGraphicFramePr/>
          <p:nvPr>
            <p:extLst>
              <p:ext uri="{D42A27DB-BD31-4B8C-83A1-F6EECF244321}">
                <p14:modId xmlns:p14="http://schemas.microsoft.com/office/powerpoint/2010/main" val="2313408158"/>
              </p:ext>
            </p:extLst>
          </p:nvPr>
        </p:nvGraphicFramePr>
        <p:xfrm>
          <a:off x="288290" y="1951355"/>
          <a:ext cx="11095990" cy="388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6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69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71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buSzPct val="80000"/>
                        <a:buNone/>
                        <a:defRPr/>
                      </a:pPr>
                      <a:r>
                        <a:rPr lang="zh-CN" altLang="en-US" sz="1600" b="0" dirty="0">
                          <a:solidFill>
                            <a:srgbClr val="022012"/>
                          </a:solidFill>
                          <a:latin typeface="方正清刻本悦宋简体" panose="02000000000000000000" pitchFamily="2" charset="-122"/>
                          <a:ea typeface="方正清刻本悦宋简体" panose="02000000000000000000" pitchFamily="2" charset="-122"/>
                          <a:cs typeface="等线" panose="02010600030101010101" charset="-122"/>
                        </a:rPr>
                        <a:t>联合体单位名称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71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buSzPct val="80000"/>
                        <a:buNone/>
                        <a:defRPr/>
                      </a:pPr>
                      <a:r>
                        <a:rPr lang="zh-CN" altLang="en-US" sz="1600" dirty="0">
                          <a:solidFill>
                            <a:srgbClr val="022012"/>
                          </a:solidFill>
                          <a:latin typeface="方正清刻本悦宋简体" panose="02000000000000000000" pitchFamily="2" charset="-122"/>
                          <a:ea typeface="方正清刻本悦宋简体" panose="02000000000000000000" pitchFamily="2" charset="-122"/>
                          <a:cs typeface="等线" panose="02010600030101010101" charset="-122"/>
                        </a:rPr>
                        <a:t>资质情况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71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buSzPct val="80000"/>
                        <a:buNone/>
                        <a:defRPr/>
                      </a:pPr>
                      <a:r>
                        <a:rPr lang="zh-CN" altLang="en-US" sz="1600" dirty="0">
                          <a:solidFill>
                            <a:srgbClr val="022012"/>
                          </a:solidFill>
                          <a:latin typeface="方正清刻本悦宋简体" panose="02000000000000000000" pitchFamily="2" charset="-122"/>
                          <a:ea typeface="方正清刻本悦宋简体" panose="02000000000000000000" pitchFamily="2" charset="-122"/>
                          <a:cs typeface="等线" panose="02010600030101010101" charset="-122"/>
                        </a:rPr>
                        <a:t>在联合体中的权益份额(%)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1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buSzPct val="80000"/>
                        <a:buNone/>
                        <a:defRPr/>
                      </a:pPr>
                      <a:r>
                        <a:rPr lang="zh-CN" altLang="en-US" sz="1600" dirty="0">
                          <a:solidFill>
                            <a:srgbClr val="022012"/>
                          </a:solidFill>
                          <a:latin typeface="方正清刻本悦宋简体" panose="02000000000000000000" pitchFamily="2" charset="-122"/>
                          <a:ea typeface="方正清刻本悦宋简体" panose="02000000000000000000" pitchFamily="2" charset="-122"/>
                          <a:cs typeface="等线" panose="02010600030101010101" charset="-122"/>
                        </a:rPr>
                        <a:t>在联合体中拟承担的工作内容和工作量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1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buSzPct val="80000"/>
                        <a:buNone/>
                        <a:defRPr/>
                      </a:pPr>
                      <a:r>
                        <a:rPr lang="zh-CN" altLang="en-US" sz="1600" dirty="0">
                          <a:solidFill>
                            <a:srgbClr val="022012"/>
                          </a:solidFill>
                          <a:latin typeface="方正清刻本悦宋简体" panose="02000000000000000000" pitchFamily="2" charset="-122"/>
                          <a:ea typeface="方正清刻本悦宋简体" panose="02000000000000000000" pitchFamily="2" charset="-122"/>
                          <a:cs typeface="等线" panose="02010600030101010101" charset="-122"/>
                        </a:rPr>
                        <a:t>拟配备主要人员的名单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/>
          <p:cNvGrpSpPr/>
          <p:nvPr/>
        </p:nvGrpSpPr>
        <p:grpSpPr>
          <a:xfrm>
            <a:off x="380568" y="995811"/>
            <a:ext cx="11430865" cy="5292000"/>
            <a:chOff x="431945" y="995811"/>
            <a:chExt cx="11430865" cy="529200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3" name="矩形 2"/>
            <p:cNvSpPr/>
            <p:nvPr/>
          </p:nvSpPr>
          <p:spPr>
            <a:xfrm>
              <a:off x="480713" y="2115229"/>
              <a:ext cx="11328106" cy="282742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3" name="直接连接符 12"/>
            <p:cNvCxnSpPr/>
            <p:nvPr/>
          </p:nvCxnSpPr>
          <p:spPr>
            <a:xfrm>
              <a:off x="431945" y="995811"/>
              <a:ext cx="0" cy="5292000"/>
            </a:xfrm>
            <a:prstGeom prst="line">
              <a:avLst/>
            </a:prstGeom>
            <a:grpFill/>
            <a:ln w="28575">
              <a:gradFill>
                <a:gsLst>
                  <a:gs pos="0">
                    <a:srgbClr val="8EC31E">
                      <a:alpha val="0"/>
                    </a:srgbClr>
                  </a:gs>
                  <a:gs pos="41000">
                    <a:srgbClr val="00A29A"/>
                  </a:gs>
                  <a:gs pos="63000">
                    <a:srgbClr val="00A29A"/>
                  </a:gs>
                  <a:gs pos="100000">
                    <a:srgbClr val="8EC31E">
                      <a:alpha val="0"/>
                    </a:srgb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11862810" y="995811"/>
              <a:ext cx="0" cy="5292000"/>
            </a:xfrm>
            <a:prstGeom prst="line">
              <a:avLst/>
            </a:prstGeom>
            <a:grpFill/>
            <a:ln w="28575">
              <a:gradFill>
                <a:gsLst>
                  <a:gs pos="0">
                    <a:srgbClr val="8EC31E">
                      <a:alpha val="0"/>
                    </a:srgbClr>
                  </a:gs>
                  <a:gs pos="41000">
                    <a:srgbClr val="00A29A"/>
                  </a:gs>
                  <a:gs pos="63000">
                    <a:srgbClr val="00A29A"/>
                  </a:gs>
                  <a:gs pos="100000">
                    <a:srgbClr val="8EC31E">
                      <a:alpha val="0"/>
                    </a:srgb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/>
          <p:cNvGrpSpPr/>
          <p:nvPr/>
        </p:nvGrpSpPr>
        <p:grpSpPr>
          <a:xfrm>
            <a:off x="5579207" y="1516165"/>
            <a:ext cx="1240665" cy="1240665"/>
            <a:chOff x="5534086" y="1185134"/>
            <a:chExt cx="1595069" cy="1595069"/>
          </a:xfrm>
        </p:grpSpPr>
        <p:sp>
          <p:nvSpPr>
            <p:cNvPr id="11" name="椭圆 10"/>
            <p:cNvSpPr/>
            <p:nvPr/>
          </p:nvSpPr>
          <p:spPr>
            <a:xfrm>
              <a:off x="5534086" y="1185134"/>
              <a:ext cx="1595069" cy="1595069"/>
            </a:xfrm>
            <a:prstGeom prst="ellipse">
              <a:avLst/>
            </a:prstGeom>
            <a:gradFill flip="none" rotWithShape="1">
              <a:gsLst>
                <a:gs pos="0">
                  <a:srgbClr val="00A29A"/>
                </a:gs>
                <a:gs pos="100000">
                  <a:srgbClr val="8EC31E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5621466" y="1272514"/>
              <a:ext cx="1420310" cy="1420310"/>
            </a:xfrm>
            <a:prstGeom prst="ellipse">
              <a:avLst/>
            </a:prstGeom>
            <a:noFill/>
            <a:ln w="28575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48000">
                    <a:schemeClr val="bg1">
                      <a:alpha val="0"/>
                    </a:schemeClr>
                  </a:gs>
                </a:gsLst>
                <a:lin ang="162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4" name="矩形 23"/>
          <p:cNvSpPr/>
          <p:nvPr/>
        </p:nvSpPr>
        <p:spPr>
          <a:xfrm>
            <a:off x="2604135" y="2590165"/>
            <a:ext cx="6978015" cy="1677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6000" b="1" spc="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 报名团队介绍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696301" y="1719731"/>
            <a:ext cx="1015663" cy="76342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54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四</a:t>
            </a:r>
            <a:endParaRPr lang="zh-CN" altLang="en-US" sz="54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清刻本悦宋简体" panose="02000000000000000000" pitchFamily="2" charset="-122"/>
              <a:ea typeface="方正清刻本悦宋简体" panose="02000000000000000000" pitchFamily="2" charset="-122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819317" y="4390527"/>
            <a:ext cx="10580209" cy="1012209"/>
            <a:chOff x="819317" y="4305183"/>
            <a:chExt cx="11699734" cy="1119314"/>
          </a:xfrm>
        </p:grpSpPr>
        <p:pic>
          <p:nvPicPr>
            <p:cNvPr id="19" name="图片 18"/>
            <p:cNvPicPr>
              <a:picLocks noChangeAspect="1"/>
            </p:cNvPicPr>
            <p:nvPr/>
          </p:nvPicPr>
          <p:blipFill rotWithShape="1"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244" r="632"/>
            <a:stretch>
              <a:fillRect/>
            </a:stretch>
          </p:blipFill>
          <p:spPr>
            <a:xfrm flipH="1">
              <a:off x="819317" y="4320938"/>
              <a:ext cx="5307255" cy="1103559"/>
            </a:xfrm>
            <a:prstGeom prst="rect">
              <a:avLst/>
            </a:prstGeom>
          </p:spPr>
        </p:pic>
        <p:pic>
          <p:nvPicPr>
            <p:cNvPr id="26" name="图片 25"/>
            <p:cNvPicPr>
              <a:picLocks noChangeAspect="1"/>
            </p:cNvPicPr>
            <p:nvPr/>
          </p:nvPicPr>
          <p:blipFill rotWithShape="1"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244" r="632"/>
            <a:stretch>
              <a:fillRect/>
            </a:stretch>
          </p:blipFill>
          <p:spPr>
            <a:xfrm>
              <a:off x="7211795" y="4305183"/>
              <a:ext cx="5307256" cy="1103559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52070" y="-1270"/>
            <a:ext cx="12271375" cy="5575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287992" y="1286860"/>
            <a:ext cx="6096000" cy="5067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SzPct val="80000"/>
              <a:defRPr/>
            </a:pPr>
            <a:r>
              <a:rPr lang="zh-CN" altLang="en-US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团队主要设计人员介绍</a:t>
            </a:r>
          </a:p>
        </p:txBody>
      </p:sp>
      <p:sp>
        <p:nvSpPr>
          <p:cNvPr id="2" name="矩形 1"/>
          <p:cNvSpPr/>
          <p:nvPr/>
        </p:nvSpPr>
        <p:spPr>
          <a:xfrm>
            <a:off x="287992" y="555975"/>
            <a:ext cx="6096000" cy="73723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SzPct val="80000"/>
              <a:defRPr/>
            </a:pPr>
            <a:r>
              <a:rPr lang="zh-CN" altLang="en-US" sz="2800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三、报名团队介绍</a:t>
            </a:r>
          </a:p>
        </p:txBody>
      </p:sp>
      <p:graphicFrame>
        <p:nvGraphicFramePr>
          <p:cNvPr id="3" name="表格 -1"/>
          <p:cNvGraphicFramePr/>
          <p:nvPr>
            <p:extLst>
              <p:ext uri="{D42A27DB-BD31-4B8C-83A1-F6EECF244321}">
                <p14:modId xmlns:p14="http://schemas.microsoft.com/office/powerpoint/2010/main" val="2301819155"/>
              </p:ext>
            </p:extLst>
          </p:nvPr>
        </p:nvGraphicFramePr>
        <p:xfrm>
          <a:off x="288290" y="1917066"/>
          <a:ext cx="11111230" cy="25025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9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9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4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40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440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51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0" dirty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序号</a:t>
                      </a:r>
                      <a:endParaRPr lang="zh-CN" altLang="en-US" sz="1600" b="0" dirty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姓名</a:t>
                      </a:r>
                      <a:endParaRPr lang="zh-CN" altLang="en-US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本项目职务</a:t>
                      </a:r>
                      <a:endParaRPr lang="zh-CN" altLang="en-US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0" dirty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专业</a:t>
                      </a:r>
                      <a:endParaRPr lang="zh-CN" altLang="en-US" sz="1600" b="0" dirty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0" dirty="0" smtClean="0">
                          <a:latin typeface="Times New Roman" panose="02020503050405090304" pitchFamily="18" charset="0"/>
                          <a:ea typeface="Times New Roman" panose="02020503050405090304" pitchFamily="18" charset="0"/>
                          <a:cs typeface="Times New Roman" panose="02020503050405090304" pitchFamily="18" charset="0"/>
                        </a:rPr>
                        <a:t>其他补充</a:t>
                      </a:r>
                      <a:endParaRPr lang="zh-CN" altLang="en-US" sz="1600" b="0" dirty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572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600" b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endParaRPr lang="en-US" altLang="zh-CN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600" b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endParaRPr lang="en-US" altLang="zh-CN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600" b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endParaRPr lang="en-US" altLang="zh-CN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600" b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endParaRPr lang="en-US" altLang="zh-CN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zh-CN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572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600" b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endParaRPr lang="en-US" altLang="zh-CN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600" b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endParaRPr lang="en-US" altLang="zh-CN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600" b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endParaRPr lang="en-US" altLang="zh-CN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600" b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endParaRPr lang="en-US" altLang="zh-CN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zh-CN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572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600" b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endParaRPr lang="en-US" altLang="zh-CN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600" b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endParaRPr lang="en-US" altLang="zh-CN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600" b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endParaRPr lang="en-US" altLang="zh-CN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600" b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endParaRPr lang="en-US" altLang="zh-CN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zh-CN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572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600" b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endParaRPr lang="en-US" altLang="zh-CN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600" b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endParaRPr lang="en-US" altLang="zh-CN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600" b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endParaRPr lang="en-US" altLang="zh-CN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600" b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endParaRPr lang="en-US" altLang="zh-CN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zh-CN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572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600" b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endParaRPr lang="en-US" altLang="zh-CN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600" b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endParaRPr lang="en-US" altLang="zh-CN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600" b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endParaRPr lang="en-US" altLang="zh-CN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600" b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endParaRPr lang="en-US" altLang="zh-CN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zh-CN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572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600" b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endParaRPr lang="en-US" altLang="zh-CN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600" b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endParaRPr lang="en-US" altLang="zh-CN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600" b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endParaRPr lang="en-US" altLang="zh-CN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zh-CN" altLang="en-US" sz="1600" b="0" dirty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zh-CN" altLang="en-US" sz="1600" b="0" dirty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/>
          <p:cNvGrpSpPr/>
          <p:nvPr/>
        </p:nvGrpSpPr>
        <p:grpSpPr>
          <a:xfrm>
            <a:off x="380568" y="995811"/>
            <a:ext cx="11430865" cy="5292000"/>
            <a:chOff x="431945" y="995811"/>
            <a:chExt cx="11430865" cy="529200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3" name="矩形 2"/>
            <p:cNvSpPr/>
            <p:nvPr/>
          </p:nvSpPr>
          <p:spPr>
            <a:xfrm>
              <a:off x="480713" y="2115229"/>
              <a:ext cx="11328106" cy="282742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3" name="直接连接符 12"/>
            <p:cNvCxnSpPr/>
            <p:nvPr/>
          </p:nvCxnSpPr>
          <p:spPr>
            <a:xfrm>
              <a:off x="431945" y="995811"/>
              <a:ext cx="0" cy="5292000"/>
            </a:xfrm>
            <a:prstGeom prst="line">
              <a:avLst/>
            </a:prstGeom>
            <a:grpFill/>
            <a:ln w="28575">
              <a:gradFill>
                <a:gsLst>
                  <a:gs pos="0">
                    <a:srgbClr val="8EC31E">
                      <a:alpha val="0"/>
                    </a:srgbClr>
                  </a:gs>
                  <a:gs pos="41000">
                    <a:srgbClr val="00A29A"/>
                  </a:gs>
                  <a:gs pos="63000">
                    <a:srgbClr val="00A29A"/>
                  </a:gs>
                  <a:gs pos="100000">
                    <a:srgbClr val="8EC31E">
                      <a:alpha val="0"/>
                    </a:srgb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11862810" y="995811"/>
              <a:ext cx="0" cy="5292000"/>
            </a:xfrm>
            <a:prstGeom prst="line">
              <a:avLst/>
            </a:prstGeom>
            <a:grpFill/>
            <a:ln w="28575">
              <a:gradFill>
                <a:gsLst>
                  <a:gs pos="0">
                    <a:srgbClr val="8EC31E">
                      <a:alpha val="0"/>
                    </a:srgbClr>
                  </a:gs>
                  <a:gs pos="41000">
                    <a:srgbClr val="00A29A"/>
                  </a:gs>
                  <a:gs pos="63000">
                    <a:srgbClr val="00A29A"/>
                  </a:gs>
                  <a:gs pos="100000">
                    <a:srgbClr val="8EC31E">
                      <a:alpha val="0"/>
                    </a:srgb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/>
          <p:cNvGrpSpPr/>
          <p:nvPr/>
        </p:nvGrpSpPr>
        <p:grpSpPr>
          <a:xfrm>
            <a:off x="5579207" y="1516165"/>
            <a:ext cx="1240665" cy="1240665"/>
            <a:chOff x="5534086" y="1185134"/>
            <a:chExt cx="1595069" cy="1595069"/>
          </a:xfrm>
        </p:grpSpPr>
        <p:sp>
          <p:nvSpPr>
            <p:cNvPr id="11" name="椭圆 10"/>
            <p:cNvSpPr/>
            <p:nvPr/>
          </p:nvSpPr>
          <p:spPr>
            <a:xfrm>
              <a:off x="5534086" y="1185134"/>
              <a:ext cx="1595069" cy="1595069"/>
            </a:xfrm>
            <a:prstGeom prst="ellipse">
              <a:avLst/>
            </a:prstGeom>
            <a:gradFill flip="none" rotWithShape="1">
              <a:gsLst>
                <a:gs pos="0">
                  <a:srgbClr val="00A29A"/>
                </a:gs>
                <a:gs pos="100000">
                  <a:srgbClr val="8EC31E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5621466" y="1272514"/>
              <a:ext cx="1420310" cy="1420310"/>
            </a:xfrm>
            <a:prstGeom prst="ellipse">
              <a:avLst/>
            </a:prstGeom>
            <a:noFill/>
            <a:ln w="28575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48000">
                    <a:schemeClr val="bg1">
                      <a:alpha val="0"/>
                    </a:schemeClr>
                  </a:gs>
                </a:gsLst>
                <a:lin ang="162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4" name="矩形 23"/>
          <p:cNvSpPr/>
          <p:nvPr/>
        </p:nvSpPr>
        <p:spPr>
          <a:xfrm>
            <a:off x="2604135" y="2590165"/>
            <a:ext cx="6978015" cy="1677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6000" b="1" spc="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 自我推荐说明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698504" y="1719731"/>
            <a:ext cx="1013460" cy="76342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54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五</a:t>
            </a:r>
          </a:p>
        </p:txBody>
      </p:sp>
      <p:grpSp>
        <p:nvGrpSpPr>
          <p:cNvPr id="30" name="组合 29"/>
          <p:cNvGrpSpPr/>
          <p:nvPr/>
        </p:nvGrpSpPr>
        <p:grpSpPr>
          <a:xfrm>
            <a:off x="819317" y="4390527"/>
            <a:ext cx="10580209" cy="1012209"/>
            <a:chOff x="819317" y="4305183"/>
            <a:chExt cx="11699734" cy="1119314"/>
          </a:xfrm>
        </p:grpSpPr>
        <p:pic>
          <p:nvPicPr>
            <p:cNvPr id="19" name="图片 18"/>
            <p:cNvPicPr>
              <a:picLocks noChangeAspect="1"/>
            </p:cNvPicPr>
            <p:nvPr/>
          </p:nvPicPr>
          <p:blipFill rotWithShape="1"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244" r="632"/>
            <a:stretch>
              <a:fillRect/>
            </a:stretch>
          </p:blipFill>
          <p:spPr>
            <a:xfrm flipH="1">
              <a:off x="819317" y="4320938"/>
              <a:ext cx="5307255" cy="1103559"/>
            </a:xfrm>
            <a:prstGeom prst="rect">
              <a:avLst/>
            </a:prstGeom>
          </p:spPr>
        </p:pic>
        <p:pic>
          <p:nvPicPr>
            <p:cNvPr id="26" name="图片 25"/>
            <p:cNvPicPr>
              <a:picLocks noChangeAspect="1"/>
            </p:cNvPicPr>
            <p:nvPr/>
          </p:nvPicPr>
          <p:blipFill rotWithShape="1"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244" r="632"/>
            <a:stretch>
              <a:fillRect/>
            </a:stretch>
          </p:blipFill>
          <p:spPr>
            <a:xfrm>
              <a:off x="7211795" y="4305183"/>
              <a:ext cx="5307256" cy="1103559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52070" y="-1270"/>
            <a:ext cx="12271375" cy="5575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287992" y="1286860"/>
            <a:ext cx="6096000" cy="5067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SzPct val="80000"/>
              <a:defRPr/>
            </a:pPr>
            <a:r>
              <a:rPr lang="zh-CN" altLang="en-US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不超过</a:t>
            </a:r>
            <a:r>
              <a:rPr lang="en-US" altLang="zh-CN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200</a:t>
            </a:r>
            <a:r>
              <a:rPr lang="zh-CN" altLang="en-US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字</a:t>
            </a:r>
          </a:p>
        </p:txBody>
      </p:sp>
      <p:sp>
        <p:nvSpPr>
          <p:cNvPr id="2" name="矩形 1"/>
          <p:cNvSpPr/>
          <p:nvPr/>
        </p:nvSpPr>
        <p:spPr>
          <a:xfrm>
            <a:off x="287992" y="555975"/>
            <a:ext cx="6096000" cy="73723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SzPct val="80000"/>
              <a:defRPr/>
            </a:pPr>
            <a:r>
              <a:rPr lang="zh-CN" altLang="en-US" sz="2800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五、自我推荐说明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0" y="2804159"/>
            <a:ext cx="12192000" cy="718927"/>
          </a:xfrm>
          <a:prstGeom prst="rect">
            <a:avLst/>
          </a:prstGeom>
          <a:solidFill>
            <a:srgbClr val="45B25D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45B25D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0" y="3627119"/>
            <a:ext cx="12192000" cy="718927"/>
          </a:xfrm>
          <a:prstGeom prst="rect">
            <a:avLst/>
          </a:prstGeom>
          <a:solidFill>
            <a:srgbClr val="45B25D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45B25D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0" y="4450079"/>
            <a:ext cx="12192000" cy="718927"/>
          </a:xfrm>
          <a:prstGeom prst="rect">
            <a:avLst/>
          </a:prstGeom>
          <a:solidFill>
            <a:srgbClr val="45B25D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45B25D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0" y="1981199"/>
            <a:ext cx="12192000" cy="718927"/>
          </a:xfrm>
          <a:prstGeom prst="rect">
            <a:avLst/>
          </a:prstGeom>
          <a:solidFill>
            <a:srgbClr val="45B25D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45B25D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0" y="1149494"/>
            <a:ext cx="12192000" cy="718927"/>
          </a:xfrm>
          <a:prstGeom prst="rect">
            <a:avLst/>
          </a:prstGeom>
          <a:solidFill>
            <a:srgbClr val="45B25D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45B25D"/>
              </a:solidFill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 rotWithShape="1"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23181" r="-7736" b="46617"/>
          <a:stretch>
            <a:fillRect/>
          </a:stretch>
        </p:blipFill>
        <p:spPr>
          <a:xfrm flipH="1">
            <a:off x="609600" y="4980834"/>
            <a:ext cx="4484966" cy="125730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6368117" y="1016350"/>
            <a:ext cx="6096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SzPct val="80000"/>
              <a:defRPr/>
            </a:pPr>
            <a:r>
              <a:rPr lang="zh-CN" altLang="en-US" sz="3600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一、设计机构介绍</a:t>
            </a:r>
            <a:endParaRPr lang="en-US" altLang="zh-CN" sz="3600" dirty="0">
              <a:solidFill>
                <a:srgbClr val="022012"/>
              </a:solidFill>
              <a:latin typeface="方正清刻本悦宋简体" panose="02000000000000000000" pitchFamily="2" charset="-122"/>
              <a:ea typeface="方正清刻本悦宋简体" panose="02000000000000000000" pitchFamily="2" charset="-122"/>
              <a:cs typeface="等线" panose="02010600030101010101" charset="-122"/>
              <a:sym typeface="+mn-ea"/>
            </a:endParaRPr>
          </a:p>
          <a:p>
            <a:pPr>
              <a:lnSpc>
                <a:spcPct val="150000"/>
              </a:lnSpc>
              <a:buSzPct val="80000"/>
              <a:defRPr/>
            </a:pPr>
            <a:r>
              <a:rPr lang="zh-CN" altLang="en-US" sz="3600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二、主创设计师介绍</a:t>
            </a:r>
            <a:endParaRPr lang="en-US" altLang="zh-CN" sz="3600" dirty="0">
              <a:solidFill>
                <a:srgbClr val="022012"/>
              </a:solidFill>
              <a:latin typeface="方正清刻本悦宋简体" panose="02000000000000000000" pitchFamily="2" charset="-122"/>
              <a:ea typeface="方正清刻本悦宋简体" panose="02000000000000000000" pitchFamily="2" charset="-122"/>
              <a:cs typeface="等线" panose="02010600030101010101" charset="-122"/>
              <a:sym typeface="+mn-ea"/>
            </a:endParaRPr>
          </a:p>
          <a:p>
            <a:pPr>
              <a:lnSpc>
                <a:spcPct val="150000"/>
              </a:lnSpc>
              <a:buSzPct val="80000"/>
              <a:defRPr/>
            </a:pPr>
            <a:r>
              <a:rPr lang="zh-CN" altLang="en-US" sz="3600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三、联合体分工</a:t>
            </a:r>
            <a:endParaRPr lang="en-US" altLang="zh-CN" sz="3600" dirty="0">
              <a:solidFill>
                <a:srgbClr val="022012"/>
              </a:solidFill>
              <a:latin typeface="方正清刻本悦宋简体" panose="02000000000000000000" pitchFamily="2" charset="-122"/>
              <a:ea typeface="方正清刻本悦宋简体" panose="02000000000000000000" pitchFamily="2" charset="-122"/>
              <a:cs typeface="等线" panose="02010600030101010101" charset="-122"/>
              <a:sym typeface="+mn-ea"/>
            </a:endParaRPr>
          </a:p>
          <a:p>
            <a:pPr>
              <a:lnSpc>
                <a:spcPct val="150000"/>
              </a:lnSpc>
              <a:buSzPct val="80000"/>
              <a:defRPr/>
            </a:pPr>
            <a:r>
              <a:rPr lang="zh-CN" altLang="en-US" sz="3600" dirty="0" smtClean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四</a:t>
            </a:r>
            <a:r>
              <a:rPr lang="zh-CN" altLang="en-US" sz="3600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、报名团队介绍</a:t>
            </a:r>
            <a:endParaRPr lang="en-US" altLang="zh-CN" sz="3600" dirty="0">
              <a:solidFill>
                <a:srgbClr val="022012"/>
              </a:solidFill>
              <a:latin typeface="方正清刻本悦宋简体" panose="02000000000000000000" pitchFamily="2" charset="-122"/>
              <a:ea typeface="方正清刻本悦宋简体" panose="02000000000000000000" pitchFamily="2" charset="-122"/>
              <a:cs typeface="等线" panose="02010600030101010101" charset="-122"/>
              <a:sym typeface="+mn-ea"/>
            </a:endParaRPr>
          </a:p>
          <a:p>
            <a:pPr>
              <a:lnSpc>
                <a:spcPct val="150000"/>
              </a:lnSpc>
              <a:buSzPct val="80000"/>
              <a:defRPr/>
            </a:pPr>
            <a:r>
              <a:rPr lang="zh-CN" altLang="en-US" sz="3600" dirty="0" smtClean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五</a:t>
            </a:r>
            <a:r>
              <a:rPr lang="zh-CN" altLang="en-US" sz="3600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、自我推荐说明</a:t>
            </a:r>
            <a:endParaRPr lang="en-US" altLang="zh-CN" sz="3600" dirty="0">
              <a:solidFill>
                <a:srgbClr val="022012"/>
              </a:solidFill>
              <a:latin typeface="方正清刻本悦宋简体" panose="02000000000000000000" pitchFamily="2" charset="-122"/>
              <a:ea typeface="方正清刻本悦宋简体" panose="02000000000000000000" pitchFamily="2" charset="-122"/>
              <a:cs typeface="等线" panose="02010600030101010101" charset="-122"/>
              <a:sym typeface="+mn-ea"/>
            </a:endParaRPr>
          </a:p>
          <a:p>
            <a:pPr>
              <a:lnSpc>
                <a:spcPct val="150000"/>
              </a:lnSpc>
              <a:buSzPct val="80000"/>
              <a:defRPr/>
            </a:pPr>
            <a:endParaRPr lang="zh-CN" altLang="en-US" sz="3600" dirty="0">
              <a:solidFill>
                <a:srgbClr val="022012"/>
              </a:solidFill>
              <a:latin typeface="方正清刻本悦宋简体" panose="02000000000000000000" pitchFamily="2" charset="-122"/>
              <a:ea typeface="方正清刻本悦宋简体" panose="02000000000000000000" pitchFamily="2" charset="-122"/>
              <a:cs typeface="等线" panose="02010600030101010101" charset="-122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0" y="0"/>
            <a:ext cx="5094566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1064742" y="2270232"/>
            <a:ext cx="3477875" cy="2161198"/>
            <a:chOff x="1139955" y="2385643"/>
            <a:chExt cx="3477875" cy="2161198"/>
          </a:xfrm>
        </p:grpSpPr>
        <p:grpSp>
          <p:nvGrpSpPr>
            <p:cNvPr id="73" name="组合 72"/>
            <p:cNvGrpSpPr/>
            <p:nvPr/>
          </p:nvGrpSpPr>
          <p:grpSpPr>
            <a:xfrm>
              <a:off x="1139955" y="2385643"/>
              <a:ext cx="3477875" cy="2161198"/>
              <a:chOff x="-148008" y="2151251"/>
              <a:chExt cx="3477875" cy="2161198"/>
            </a:xfrm>
          </p:grpSpPr>
          <p:sp>
            <p:nvSpPr>
              <p:cNvPr id="4" name="文本框 3"/>
              <p:cNvSpPr txBox="1"/>
              <p:nvPr/>
            </p:nvSpPr>
            <p:spPr>
              <a:xfrm>
                <a:off x="1287" y="2151251"/>
                <a:ext cx="317928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7200" dirty="0">
                    <a:solidFill>
                      <a:schemeClr val="bg1"/>
                    </a:solidFill>
                    <a:latin typeface="方正清刻本悦宋简体" panose="02000000000000000000" pitchFamily="2" charset="-122"/>
                    <a:ea typeface="方正清刻本悦宋简体" panose="02000000000000000000" pitchFamily="2" charset="-122"/>
                  </a:rPr>
                  <a:t>目 录</a:t>
                </a:r>
              </a:p>
            </p:txBody>
          </p:sp>
          <p:sp>
            <p:nvSpPr>
              <p:cNvPr id="11" name="矩形 10"/>
              <p:cNvSpPr/>
              <p:nvPr/>
            </p:nvSpPr>
            <p:spPr>
              <a:xfrm rot="16200000">
                <a:off x="1129265" y="2111846"/>
                <a:ext cx="923330" cy="3477875"/>
              </a:xfrm>
              <a:prstGeom prst="rect">
                <a:avLst/>
              </a:prstGeom>
            </p:spPr>
            <p:txBody>
              <a:bodyPr vert="eaVert" wrap="none">
                <a:spAutoFit/>
              </a:bodyPr>
              <a:lstStyle/>
              <a:p>
                <a:r>
                  <a:rPr lang="en-US" altLang="zh-CN" sz="4800" dirty="0">
                    <a:gradFill flip="none" rotWithShape="1">
                      <a:gsLst>
                        <a:gs pos="0">
                          <a:schemeClr val="bg1"/>
                        </a:gs>
                        <a:gs pos="40000">
                          <a:schemeClr val="bg1"/>
                        </a:gs>
                        <a:gs pos="87000">
                          <a:schemeClr val="bg1">
                            <a:alpha val="0"/>
                          </a:schemeClr>
                        </a:gs>
                      </a:gsLst>
                      <a:lin ang="16200000" scaled="1"/>
                      <a:tileRect/>
                    </a:gradFill>
                    <a:latin typeface="Arial" panose="020B0604020202090204" pitchFamily="34" charset="0"/>
                    <a:cs typeface="Arial" panose="020B0604020202090204" pitchFamily="34" charset="0"/>
                  </a:rPr>
                  <a:t>CONTENTS</a:t>
                </a:r>
                <a:endParaRPr lang="zh-CN" altLang="en-US" sz="4800" dirty="0">
                  <a:gradFill flip="none" rotWithShape="1">
                    <a:gsLst>
                      <a:gs pos="0">
                        <a:schemeClr val="bg1"/>
                      </a:gs>
                      <a:gs pos="40000">
                        <a:schemeClr val="bg1"/>
                      </a:gs>
                      <a:gs pos="87000">
                        <a:schemeClr val="bg1">
                          <a:alpha val="0"/>
                        </a:schemeClr>
                      </a:gs>
                    </a:gsLst>
                    <a:lin ang="16200000" scaled="1"/>
                    <a:tileRect/>
                  </a:gradFill>
                  <a:latin typeface="Arial" panose="020B0604020202090204" pitchFamily="34" charset="0"/>
                  <a:cs typeface="Arial" panose="020B0604020202090204" pitchFamily="34" charset="0"/>
                </a:endParaRPr>
              </a:p>
            </p:txBody>
          </p:sp>
        </p:grpSp>
        <p:cxnSp>
          <p:nvCxnSpPr>
            <p:cNvPr id="10" name="直接连接符 9"/>
            <p:cNvCxnSpPr/>
            <p:nvPr/>
          </p:nvCxnSpPr>
          <p:spPr bwMode="auto">
            <a:xfrm rot="16200000">
              <a:off x="2878893" y="2716599"/>
              <a:ext cx="0" cy="1703611"/>
            </a:xfrm>
            <a:prstGeom prst="line">
              <a:avLst/>
            </a:prstGeom>
            <a:ln w="25400">
              <a:gradFill>
                <a:gsLst>
                  <a:gs pos="50000">
                    <a:schemeClr val="accent1">
                      <a:lumMod val="5000"/>
                      <a:lumOff val="95000"/>
                    </a:schemeClr>
                  </a:gs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组合 5"/>
          <p:cNvGrpSpPr/>
          <p:nvPr/>
        </p:nvGrpSpPr>
        <p:grpSpPr>
          <a:xfrm>
            <a:off x="457200" y="361950"/>
            <a:ext cx="11277600" cy="6134100"/>
            <a:chOff x="457200" y="361950"/>
            <a:chExt cx="11277600" cy="6134100"/>
          </a:xfrm>
        </p:grpSpPr>
        <p:sp>
          <p:nvSpPr>
            <p:cNvPr id="5" name="任意多边形: 形状 4"/>
            <p:cNvSpPr/>
            <p:nvPr/>
          </p:nvSpPr>
          <p:spPr>
            <a:xfrm>
              <a:off x="457200" y="361950"/>
              <a:ext cx="5638800" cy="6134100"/>
            </a:xfrm>
            <a:custGeom>
              <a:avLst/>
              <a:gdLst>
                <a:gd name="connsiteX0" fmla="*/ 5638800 w 5638800"/>
                <a:gd name="connsiteY0" fmla="*/ 0 h 6134100"/>
                <a:gd name="connsiteX1" fmla="*/ 0 w 5638800"/>
                <a:gd name="connsiteY1" fmla="*/ 0 h 6134100"/>
                <a:gd name="connsiteX2" fmla="*/ 0 w 5638800"/>
                <a:gd name="connsiteY2" fmla="*/ 6134100 h 6134100"/>
                <a:gd name="connsiteX3" fmla="*/ 5638800 w 5638800"/>
                <a:gd name="connsiteY3" fmla="*/ 6134100 h 6134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38800" h="6134100">
                  <a:moveTo>
                    <a:pt x="5638800" y="0"/>
                  </a:moveTo>
                  <a:lnTo>
                    <a:pt x="0" y="0"/>
                  </a:lnTo>
                  <a:lnTo>
                    <a:pt x="0" y="6134100"/>
                  </a:lnTo>
                  <a:lnTo>
                    <a:pt x="5638800" y="6134100"/>
                  </a:lnTo>
                </a:path>
              </a:pathLst>
            </a:custGeom>
            <a:noFill/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3" name="任意多边形: 形状 12"/>
            <p:cNvSpPr/>
            <p:nvPr/>
          </p:nvSpPr>
          <p:spPr>
            <a:xfrm flipH="1">
              <a:off x="5094566" y="361950"/>
              <a:ext cx="6640234" cy="6134100"/>
            </a:xfrm>
            <a:custGeom>
              <a:avLst/>
              <a:gdLst>
                <a:gd name="connsiteX0" fmla="*/ 5638800 w 5638800"/>
                <a:gd name="connsiteY0" fmla="*/ 0 h 6134100"/>
                <a:gd name="connsiteX1" fmla="*/ 0 w 5638800"/>
                <a:gd name="connsiteY1" fmla="*/ 0 h 6134100"/>
                <a:gd name="connsiteX2" fmla="*/ 0 w 5638800"/>
                <a:gd name="connsiteY2" fmla="*/ 6134100 h 6134100"/>
                <a:gd name="connsiteX3" fmla="*/ 5638800 w 5638800"/>
                <a:gd name="connsiteY3" fmla="*/ 6134100 h 6134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38800" h="6134100">
                  <a:moveTo>
                    <a:pt x="5638800" y="0"/>
                  </a:moveTo>
                  <a:lnTo>
                    <a:pt x="0" y="0"/>
                  </a:lnTo>
                  <a:lnTo>
                    <a:pt x="0" y="6134100"/>
                  </a:lnTo>
                  <a:lnTo>
                    <a:pt x="5638800" y="6134100"/>
                  </a:lnTo>
                </a:path>
              </a:pathLst>
            </a:custGeom>
            <a:noFill/>
            <a:ln>
              <a:solidFill>
                <a:srgbClr val="45B25D">
                  <a:alpha val="7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/>
          <p:cNvGrpSpPr/>
          <p:nvPr/>
        </p:nvGrpSpPr>
        <p:grpSpPr>
          <a:xfrm>
            <a:off x="380568" y="995811"/>
            <a:ext cx="11430865" cy="5292000"/>
            <a:chOff x="431945" y="995811"/>
            <a:chExt cx="11430865" cy="529200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3" name="矩形 2"/>
            <p:cNvSpPr/>
            <p:nvPr/>
          </p:nvSpPr>
          <p:spPr>
            <a:xfrm>
              <a:off x="480713" y="2115229"/>
              <a:ext cx="11328106" cy="282742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3" name="直接连接符 12"/>
            <p:cNvCxnSpPr/>
            <p:nvPr/>
          </p:nvCxnSpPr>
          <p:spPr>
            <a:xfrm>
              <a:off x="431945" y="995811"/>
              <a:ext cx="0" cy="5292000"/>
            </a:xfrm>
            <a:prstGeom prst="line">
              <a:avLst/>
            </a:prstGeom>
            <a:grpFill/>
            <a:ln w="28575">
              <a:gradFill>
                <a:gsLst>
                  <a:gs pos="0">
                    <a:srgbClr val="8EC31E">
                      <a:alpha val="0"/>
                    </a:srgbClr>
                  </a:gs>
                  <a:gs pos="41000">
                    <a:srgbClr val="00A29A"/>
                  </a:gs>
                  <a:gs pos="63000">
                    <a:srgbClr val="00A29A"/>
                  </a:gs>
                  <a:gs pos="100000">
                    <a:srgbClr val="8EC31E">
                      <a:alpha val="0"/>
                    </a:srgb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11862810" y="995811"/>
              <a:ext cx="0" cy="5292000"/>
            </a:xfrm>
            <a:prstGeom prst="line">
              <a:avLst/>
            </a:prstGeom>
            <a:grpFill/>
            <a:ln w="28575">
              <a:gradFill>
                <a:gsLst>
                  <a:gs pos="0">
                    <a:srgbClr val="8EC31E">
                      <a:alpha val="0"/>
                    </a:srgbClr>
                  </a:gs>
                  <a:gs pos="41000">
                    <a:srgbClr val="00A29A"/>
                  </a:gs>
                  <a:gs pos="63000">
                    <a:srgbClr val="00A29A"/>
                  </a:gs>
                  <a:gs pos="100000">
                    <a:srgbClr val="8EC31E">
                      <a:alpha val="0"/>
                    </a:srgb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/>
          <p:cNvGrpSpPr/>
          <p:nvPr/>
        </p:nvGrpSpPr>
        <p:grpSpPr>
          <a:xfrm>
            <a:off x="5579207" y="1516165"/>
            <a:ext cx="1240665" cy="1240665"/>
            <a:chOff x="5534086" y="1185134"/>
            <a:chExt cx="1595069" cy="1595069"/>
          </a:xfrm>
        </p:grpSpPr>
        <p:sp>
          <p:nvSpPr>
            <p:cNvPr id="11" name="椭圆 10"/>
            <p:cNvSpPr/>
            <p:nvPr/>
          </p:nvSpPr>
          <p:spPr>
            <a:xfrm>
              <a:off x="5534086" y="1185134"/>
              <a:ext cx="1595069" cy="1595069"/>
            </a:xfrm>
            <a:prstGeom prst="ellipse">
              <a:avLst/>
            </a:prstGeom>
            <a:gradFill flip="none" rotWithShape="1">
              <a:gsLst>
                <a:gs pos="0">
                  <a:srgbClr val="00A29A"/>
                </a:gs>
                <a:gs pos="100000">
                  <a:srgbClr val="8EC31E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5621466" y="1272514"/>
              <a:ext cx="1420310" cy="1420310"/>
            </a:xfrm>
            <a:prstGeom prst="ellipse">
              <a:avLst/>
            </a:prstGeom>
            <a:noFill/>
            <a:ln w="28575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48000">
                    <a:schemeClr val="bg1">
                      <a:alpha val="0"/>
                    </a:schemeClr>
                  </a:gs>
                </a:gsLst>
                <a:lin ang="162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4" name="矩形 23"/>
          <p:cNvSpPr/>
          <p:nvPr/>
        </p:nvSpPr>
        <p:spPr>
          <a:xfrm>
            <a:off x="3061518" y="2636834"/>
            <a:ext cx="6208295" cy="16775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6000" b="1" spc="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 设计机构介绍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696301" y="1719731"/>
            <a:ext cx="1015663" cy="76342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54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一</a:t>
            </a:r>
          </a:p>
        </p:txBody>
      </p:sp>
      <p:grpSp>
        <p:nvGrpSpPr>
          <p:cNvPr id="30" name="组合 29"/>
          <p:cNvGrpSpPr/>
          <p:nvPr/>
        </p:nvGrpSpPr>
        <p:grpSpPr>
          <a:xfrm>
            <a:off x="819317" y="4390527"/>
            <a:ext cx="10580209" cy="1012209"/>
            <a:chOff x="819317" y="4305183"/>
            <a:chExt cx="11699734" cy="1119314"/>
          </a:xfrm>
        </p:grpSpPr>
        <p:pic>
          <p:nvPicPr>
            <p:cNvPr id="19" name="图片 18"/>
            <p:cNvPicPr>
              <a:picLocks noChangeAspect="1"/>
            </p:cNvPicPr>
            <p:nvPr/>
          </p:nvPicPr>
          <p:blipFill rotWithShape="1"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244" r="632"/>
            <a:stretch>
              <a:fillRect/>
            </a:stretch>
          </p:blipFill>
          <p:spPr>
            <a:xfrm flipH="1">
              <a:off x="819317" y="4320938"/>
              <a:ext cx="5307255" cy="1103559"/>
            </a:xfrm>
            <a:prstGeom prst="rect">
              <a:avLst/>
            </a:prstGeom>
          </p:spPr>
        </p:pic>
        <p:pic>
          <p:nvPicPr>
            <p:cNvPr id="26" name="图片 25"/>
            <p:cNvPicPr>
              <a:picLocks noChangeAspect="1"/>
            </p:cNvPicPr>
            <p:nvPr/>
          </p:nvPicPr>
          <p:blipFill rotWithShape="1"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244" r="632"/>
            <a:stretch>
              <a:fillRect/>
            </a:stretch>
          </p:blipFill>
          <p:spPr>
            <a:xfrm>
              <a:off x="7211795" y="4305183"/>
              <a:ext cx="5307256" cy="1103559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52070" y="-1270"/>
            <a:ext cx="12271375" cy="5575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87992" y="555975"/>
            <a:ext cx="6096000" cy="73723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SzPct val="80000"/>
              <a:defRPr/>
            </a:pPr>
            <a:r>
              <a:rPr lang="zh-CN" altLang="en-US" sz="2800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一、设计机构介绍</a:t>
            </a:r>
          </a:p>
        </p:txBody>
      </p:sp>
      <p:sp>
        <p:nvSpPr>
          <p:cNvPr id="5" name="矩形 4"/>
          <p:cNvSpPr/>
          <p:nvPr/>
        </p:nvSpPr>
        <p:spPr>
          <a:xfrm>
            <a:off x="287992" y="1286860"/>
            <a:ext cx="6096000" cy="5067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SzPct val="80000"/>
              <a:defRPr/>
            </a:pPr>
            <a:r>
              <a:rPr lang="zh-CN" altLang="en-US" dirty="0" smtClean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设计机构基本</a:t>
            </a:r>
            <a:r>
              <a:rPr lang="zh-CN" altLang="en-US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情况介绍</a:t>
            </a:r>
            <a:r>
              <a:rPr lang="en-US" altLang="zh-CN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......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52070" y="-1270"/>
            <a:ext cx="12271375" cy="5575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87992" y="555975"/>
            <a:ext cx="6096000" cy="73723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SzPct val="80000"/>
              <a:defRPr/>
            </a:pPr>
            <a:r>
              <a:rPr lang="zh-CN" altLang="en-US" sz="2800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一、设计机构介绍</a:t>
            </a:r>
          </a:p>
        </p:txBody>
      </p:sp>
      <p:sp>
        <p:nvSpPr>
          <p:cNvPr id="5" name="矩形 4"/>
          <p:cNvSpPr/>
          <p:nvPr/>
        </p:nvSpPr>
        <p:spPr>
          <a:xfrm>
            <a:off x="287992" y="1286860"/>
            <a:ext cx="6096000" cy="13379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SzPct val="80000"/>
              <a:defRPr/>
            </a:pPr>
            <a:r>
              <a:rPr lang="zh-CN" altLang="en-US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设计机构相关业绩、获奖情况</a:t>
            </a:r>
            <a:r>
              <a:rPr lang="en-US" altLang="zh-CN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.....</a:t>
            </a:r>
          </a:p>
          <a:p>
            <a:pPr>
              <a:lnSpc>
                <a:spcPct val="150000"/>
              </a:lnSpc>
              <a:buSzPct val="80000"/>
              <a:defRPr/>
            </a:pPr>
            <a:r>
              <a:rPr lang="zh-CN" altLang="en-US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介绍应包括项目时间、项目类型、项目特点等，并附有项目效果图或实施照片。</a:t>
            </a:r>
            <a:r>
              <a:rPr lang="en-US" altLang="zh-CN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(</a:t>
            </a:r>
            <a:r>
              <a:rPr lang="zh-CN" altLang="en-US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建议一页</a:t>
            </a:r>
            <a:r>
              <a:rPr lang="en-US" altLang="zh-CN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ppt</a:t>
            </a:r>
            <a:r>
              <a:rPr lang="zh-CN" altLang="en-US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一个项目</a:t>
            </a:r>
            <a:r>
              <a:rPr lang="en-US" altLang="zh-CN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)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/>
          <p:cNvGrpSpPr/>
          <p:nvPr/>
        </p:nvGrpSpPr>
        <p:grpSpPr>
          <a:xfrm>
            <a:off x="380568" y="995811"/>
            <a:ext cx="11430865" cy="5292000"/>
            <a:chOff x="431945" y="995811"/>
            <a:chExt cx="11430865" cy="529200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3" name="矩形 2"/>
            <p:cNvSpPr/>
            <p:nvPr/>
          </p:nvSpPr>
          <p:spPr>
            <a:xfrm>
              <a:off x="480713" y="2115229"/>
              <a:ext cx="11328106" cy="282742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3" name="直接连接符 12"/>
            <p:cNvCxnSpPr/>
            <p:nvPr/>
          </p:nvCxnSpPr>
          <p:spPr>
            <a:xfrm>
              <a:off x="431945" y="995811"/>
              <a:ext cx="0" cy="5292000"/>
            </a:xfrm>
            <a:prstGeom prst="line">
              <a:avLst/>
            </a:prstGeom>
            <a:grpFill/>
            <a:ln w="28575">
              <a:gradFill>
                <a:gsLst>
                  <a:gs pos="0">
                    <a:srgbClr val="8EC31E">
                      <a:alpha val="0"/>
                    </a:srgbClr>
                  </a:gs>
                  <a:gs pos="41000">
                    <a:srgbClr val="00A29A"/>
                  </a:gs>
                  <a:gs pos="63000">
                    <a:srgbClr val="00A29A"/>
                  </a:gs>
                  <a:gs pos="100000">
                    <a:srgbClr val="8EC31E">
                      <a:alpha val="0"/>
                    </a:srgb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11862810" y="995811"/>
              <a:ext cx="0" cy="5292000"/>
            </a:xfrm>
            <a:prstGeom prst="line">
              <a:avLst/>
            </a:prstGeom>
            <a:grpFill/>
            <a:ln w="28575">
              <a:gradFill>
                <a:gsLst>
                  <a:gs pos="0">
                    <a:srgbClr val="8EC31E">
                      <a:alpha val="0"/>
                    </a:srgbClr>
                  </a:gs>
                  <a:gs pos="41000">
                    <a:srgbClr val="00A29A"/>
                  </a:gs>
                  <a:gs pos="63000">
                    <a:srgbClr val="00A29A"/>
                  </a:gs>
                  <a:gs pos="100000">
                    <a:srgbClr val="8EC31E">
                      <a:alpha val="0"/>
                    </a:srgb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/>
          <p:cNvGrpSpPr/>
          <p:nvPr/>
        </p:nvGrpSpPr>
        <p:grpSpPr>
          <a:xfrm>
            <a:off x="5579207" y="1516165"/>
            <a:ext cx="1240665" cy="1240665"/>
            <a:chOff x="5534086" y="1185134"/>
            <a:chExt cx="1595069" cy="1595069"/>
          </a:xfrm>
        </p:grpSpPr>
        <p:sp>
          <p:nvSpPr>
            <p:cNvPr id="11" name="椭圆 10"/>
            <p:cNvSpPr/>
            <p:nvPr/>
          </p:nvSpPr>
          <p:spPr>
            <a:xfrm>
              <a:off x="5534086" y="1185134"/>
              <a:ext cx="1595069" cy="1595069"/>
            </a:xfrm>
            <a:prstGeom prst="ellipse">
              <a:avLst/>
            </a:prstGeom>
            <a:gradFill flip="none" rotWithShape="1">
              <a:gsLst>
                <a:gs pos="0">
                  <a:srgbClr val="00A29A"/>
                </a:gs>
                <a:gs pos="100000">
                  <a:srgbClr val="8EC31E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5621466" y="1272514"/>
              <a:ext cx="1420310" cy="1420310"/>
            </a:xfrm>
            <a:prstGeom prst="ellipse">
              <a:avLst/>
            </a:prstGeom>
            <a:noFill/>
            <a:ln w="28575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48000">
                    <a:schemeClr val="bg1">
                      <a:alpha val="0"/>
                    </a:schemeClr>
                  </a:gs>
                </a:gsLst>
                <a:lin ang="162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4" name="矩形 23"/>
          <p:cNvSpPr/>
          <p:nvPr/>
        </p:nvSpPr>
        <p:spPr>
          <a:xfrm>
            <a:off x="2604135" y="2590165"/>
            <a:ext cx="6978015" cy="1677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6000" b="1" spc="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 主创设计师介绍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698504" y="1719731"/>
            <a:ext cx="1013460" cy="76342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54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二</a:t>
            </a:r>
          </a:p>
        </p:txBody>
      </p:sp>
      <p:grpSp>
        <p:nvGrpSpPr>
          <p:cNvPr id="30" name="组合 29"/>
          <p:cNvGrpSpPr/>
          <p:nvPr/>
        </p:nvGrpSpPr>
        <p:grpSpPr>
          <a:xfrm>
            <a:off x="819317" y="4390527"/>
            <a:ext cx="10580209" cy="1012209"/>
            <a:chOff x="819317" y="4305183"/>
            <a:chExt cx="11699734" cy="1119314"/>
          </a:xfrm>
        </p:grpSpPr>
        <p:pic>
          <p:nvPicPr>
            <p:cNvPr id="19" name="图片 18"/>
            <p:cNvPicPr>
              <a:picLocks noChangeAspect="1"/>
            </p:cNvPicPr>
            <p:nvPr/>
          </p:nvPicPr>
          <p:blipFill rotWithShape="1"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244" r="632"/>
            <a:stretch>
              <a:fillRect/>
            </a:stretch>
          </p:blipFill>
          <p:spPr>
            <a:xfrm flipH="1">
              <a:off x="819317" y="4320938"/>
              <a:ext cx="5307255" cy="1103559"/>
            </a:xfrm>
            <a:prstGeom prst="rect">
              <a:avLst/>
            </a:prstGeom>
          </p:spPr>
        </p:pic>
        <p:pic>
          <p:nvPicPr>
            <p:cNvPr id="26" name="图片 25"/>
            <p:cNvPicPr>
              <a:picLocks noChangeAspect="1"/>
            </p:cNvPicPr>
            <p:nvPr/>
          </p:nvPicPr>
          <p:blipFill rotWithShape="1"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244" r="632"/>
            <a:stretch>
              <a:fillRect/>
            </a:stretch>
          </p:blipFill>
          <p:spPr>
            <a:xfrm>
              <a:off x="7211795" y="4305183"/>
              <a:ext cx="5307256" cy="1103559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/>
          <p:cNvGrpSpPr/>
          <p:nvPr/>
        </p:nvGrpSpPr>
        <p:grpSpPr>
          <a:xfrm>
            <a:off x="380568" y="995811"/>
            <a:ext cx="11430865" cy="5292000"/>
            <a:chOff x="431945" y="995811"/>
            <a:chExt cx="11430865" cy="529200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3" name="矩形 2"/>
            <p:cNvSpPr/>
            <p:nvPr/>
          </p:nvSpPr>
          <p:spPr>
            <a:xfrm>
              <a:off x="480713" y="2115229"/>
              <a:ext cx="11328106" cy="282742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3" name="直接连接符 12"/>
            <p:cNvCxnSpPr/>
            <p:nvPr/>
          </p:nvCxnSpPr>
          <p:spPr>
            <a:xfrm>
              <a:off x="431945" y="995811"/>
              <a:ext cx="0" cy="5292000"/>
            </a:xfrm>
            <a:prstGeom prst="line">
              <a:avLst/>
            </a:prstGeom>
            <a:grpFill/>
            <a:ln w="28575">
              <a:gradFill>
                <a:gsLst>
                  <a:gs pos="0">
                    <a:srgbClr val="8EC31E">
                      <a:alpha val="0"/>
                    </a:srgbClr>
                  </a:gs>
                  <a:gs pos="41000">
                    <a:srgbClr val="00A29A"/>
                  </a:gs>
                  <a:gs pos="63000">
                    <a:srgbClr val="00A29A"/>
                  </a:gs>
                  <a:gs pos="100000">
                    <a:srgbClr val="8EC31E">
                      <a:alpha val="0"/>
                    </a:srgb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11862810" y="995811"/>
              <a:ext cx="0" cy="5292000"/>
            </a:xfrm>
            <a:prstGeom prst="line">
              <a:avLst/>
            </a:prstGeom>
            <a:grpFill/>
            <a:ln w="28575">
              <a:gradFill>
                <a:gsLst>
                  <a:gs pos="0">
                    <a:srgbClr val="8EC31E">
                      <a:alpha val="0"/>
                    </a:srgbClr>
                  </a:gs>
                  <a:gs pos="41000">
                    <a:srgbClr val="00A29A"/>
                  </a:gs>
                  <a:gs pos="63000">
                    <a:srgbClr val="00A29A"/>
                  </a:gs>
                  <a:gs pos="100000">
                    <a:srgbClr val="8EC31E">
                      <a:alpha val="0"/>
                    </a:srgb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/>
          <p:cNvGrpSpPr/>
          <p:nvPr/>
        </p:nvGrpSpPr>
        <p:grpSpPr>
          <a:xfrm>
            <a:off x="5579207" y="1516165"/>
            <a:ext cx="1240665" cy="1240665"/>
            <a:chOff x="5534086" y="1185134"/>
            <a:chExt cx="1595069" cy="1595069"/>
          </a:xfrm>
        </p:grpSpPr>
        <p:sp>
          <p:nvSpPr>
            <p:cNvPr id="11" name="椭圆 10"/>
            <p:cNvSpPr/>
            <p:nvPr/>
          </p:nvSpPr>
          <p:spPr>
            <a:xfrm>
              <a:off x="5534086" y="1185134"/>
              <a:ext cx="1595069" cy="1595069"/>
            </a:xfrm>
            <a:prstGeom prst="ellipse">
              <a:avLst/>
            </a:prstGeom>
            <a:gradFill flip="none" rotWithShape="1">
              <a:gsLst>
                <a:gs pos="0">
                  <a:srgbClr val="00A29A"/>
                </a:gs>
                <a:gs pos="100000">
                  <a:srgbClr val="8EC31E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5621466" y="1272514"/>
              <a:ext cx="1420310" cy="1420310"/>
            </a:xfrm>
            <a:prstGeom prst="ellipse">
              <a:avLst/>
            </a:prstGeom>
            <a:noFill/>
            <a:ln w="28575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48000">
                    <a:schemeClr val="bg1">
                      <a:alpha val="0"/>
                    </a:schemeClr>
                  </a:gs>
                </a:gsLst>
                <a:lin ang="162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4" name="矩形 23"/>
          <p:cNvSpPr/>
          <p:nvPr/>
        </p:nvSpPr>
        <p:spPr>
          <a:xfrm>
            <a:off x="2604135" y="2590165"/>
            <a:ext cx="6978015" cy="1677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6000" b="1" spc="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 主创设计师介绍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698504" y="1719731"/>
            <a:ext cx="1013460" cy="76342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54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清刻本悦宋简体" panose="02000000000000000000" pitchFamily="2" charset="-122"/>
                <a:ea typeface="方正清刻本悦宋简体" panose="02000000000000000000" pitchFamily="2" charset="-122"/>
              </a:rPr>
              <a:t>二</a:t>
            </a:r>
          </a:p>
        </p:txBody>
      </p:sp>
      <p:grpSp>
        <p:nvGrpSpPr>
          <p:cNvPr id="30" name="组合 29"/>
          <p:cNvGrpSpPr/>
          <p:nvPr/>
        </p:nvGrpSpPr>
        <p:grpSpPr>
          <a:xfrm>
            <a:off x="819317" y="4390527"/>
            <a:ext cx="10580209" cy="1012209"/>
            <a:chOff x="819317" y="4305183"/>
            <a:chExt cx="11699734" cy="1119314"/>
          </a:xfrm>
        </p:grpSpPr>
        <p:pic>
          <p:nvPicPr>
            <p:cNvPr id="19" name="图片 18"/>
            <p:cNvPicPr>
              <a:picLocks noChangeAspect="1"/>
            </p:cNvPicPr>
            <p:nvPr/>
          </p:nvPicPr>
          <p:blipFill rotWithShape="1"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244" r="632"/>
            <a:stretch>
              <a:fillRect/>
            </a:stretch>
          </p:blipFill>
          <p:spPr>
            <a:xfrm flipH="1">
              <a:off x="819317" y="4320938"/>
              <a:ext cx="5307255" cy="1103559"/>
            </a:xfrm>
            <a:prstGeom prst="rect">
              <a:avLst/>
            </a:prstGeom>
          </p:spPr>
        </p:pic>
        <p:pic>
          <p:nvPicPr>
            <p:cNvPr id="26" name="图片 25"/>
            <p:cNvPicPr>
              <a:picLocks noChangeAspect="1"/>
            </p:cNvPicPr>
            <p:nvPr/>
          </p:nvPicPr>
          <p:blipFill rotWithShape="1"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244" r="632"/>
            <a:stretch>
              <a:fillRect/>
            </a:stretch>
          </p:blipFill>
          <p:spPr>
            <a:xfrm>
              <a:off x="7211795" y="4305183"/>
              <a:ext cx="5307256" cy="1103559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52070" y="-1270"/>
            <a:ext cx="12271375" cy="5575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87992" y="555975"/>
            <a:ext cx="6096000" cy="73723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SzPct val="80000"/>
              <a:defRPr/>
            </a:pPr>
            <a:r>
              <a:rPr lang="zh-CN" altLang="en-US" sz="2800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二、主创设计师介绍</a:t>
            </a:r>
          </a:p>
        </p:txBody>
      </p:sp>
      <p:graphicFrame>
        <p:nvGraphicFramePr>
          <p:cNvPr id="2" name="表格 1"/>
          <p:cNvGraphicFramePr/>
          <p:nvPr/>
        </p:nvGraphicFramePr>
        <p:xfrm>
          <a:off x="288290" y="1293495"/>
          <a:ext cx="6359525" cy="511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1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7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1500">
                <a:tc gridSpan="2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600" b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主创设计师</a:t>
                      </a:r>
                      <a:endParaRPr lang="zh-CN" altLang="en-US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600" b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姓名 </a:t>
                      </a:r>
                      <a:endParaRPr lang="zh-CN" altLang="en-US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600" b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endParaRPr lang="en-US" altLang="zh-CN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25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600" b="0">
                          <a:highlight>
                            <a:srgbClr val="C0C0C0"/>
                          </a:highlight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学历、学位及专业</a:t>
                      </a:r>
                      <a:endParaRPr lang="zh-CN" altLang="en-US" sz="1600" b="0">
                        <a:highlight>
                          <a:srgbClr val="C0C0C0"/>
                        </a:highlight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600" b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endParaRPr lang="en-US" altLang="zh-CN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984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600" b="0" dirty="0">
                          <a:highlight>
                            <a:srgbClr val="C0C0C0"/>
                          </a:highlight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详细任职历史（自现职开始） </a:t>
                      </a:r>
                      <a:endParaRPr lang="zh-CN" altLang="en-US" sz="1600" b="0" dirty="0">
                        <a:highlight>
                          <a:srgbClr val="C0C0C0"/>
                        </a:highlight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600" b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endParaRPr lang="en-US" altLang="zh-CN" sz="1600" b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1511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600" b="0">
                          <a:highlight>
                            <a:srgbClr val="C0C0C0"/>
                          </a:highlight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获得国内或国际奖项 </a:t>
                      </a:r>
                      <a:endParaRPr lang="zh-CN" altLang="en-US" sz="1600" b="0">
                        <a:highlight>
                          <a:srgbClr val="C0C0C0"/>
                        </a:highlight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zh-CN" altLang="en-US" sz="1600" b="0" dirty="0"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0" marR="0" marT="0" marB="3048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6814185" y="1292225"/>
            <a:ext cx="5215255" cy="35985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</a:rPr>
              <a:t>（主创设计师照片）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52070" y="-1270"/>
            <a:ext cx="12271375" cy="5575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287992" y="1286860"/>
            <a:ext cx="6096000" cy="13379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SzPct val="80000"/>
              <a:defRPr/>
            </a:pPr>
            <a:r>
              <a:rPr lang="zh-CN" altLang="en-US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主创设计师参与的相关业绩、获奖情况</a:t>
            </a:r>
            <a:r>
              <a:rPr lang="en-US" altLang="zh-CN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.....</a:t>
            </a:r>
          </a:p>
          <a:p>
            <a:pPr>
              <a:lnSpc>
                <a:spcPct val="150000"/>
              </a:lnSpc>
              <a:buSzPct val="80000"/>
              <a:defRPr/>
            </a:pPr>
            <a:r>
              <a:rPr lang="zh-CN" altLang="en-US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介绍应包括项目时间、项目类型、项目特点等，并附有项目效果图或实施照片。</a:t>
            </a:r>
            <a:r>
              <a:rPr lang="en-US" altLang="zh-CN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(</a:t>
            </a:r>
            <a:r>
              <a:rPr lang="zh-CN" altLang="en-US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建议一页</a:t>
            </a:r>
            <a:r>
              <a:rPr lang="en-US" altLang="zh-CN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ppt</a:t>
            </a:r>
            <a:r>
              <a:rPr lang="zh-CN" altLang="en-US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一个项目</a:t>
            </a:r>
            <a:r>
              <a:rPr lang="en-US" altLang="zh-CN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)</a:t>
            </a:r>
          </a:p>
        </p:txBody>
      </p:sp>
      <p:sp>
        <p:nvSpPr>
          <p:cNvPr id="2" name="矩形 1"/>
          <p:cNvSpPr/>
          <p:nvPr/>
        </p:nvSpPr>
        <p:spPr>
          <a:xfrm>
            <a:off x="287992" y="555975"/>
            <a:ext cx="6096000" cy="73723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SzPct val="80000"/>
              <a:defRPr/>
            </a:pPr>
            <a:r>
              <a:rPr lang="zh-CN" altLang="en-US" sz="2800" dirty="0">
                <a:solidFill>
                  <a:srgbClr val="022012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cs typeface="等线" panose="02010600030101010101" charset="-122"/>
                <a:sym typeface="+mn-ea"/>
              </a:rPr>
              <a:t>二、主创设计师介绍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CA45F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ln w="22225">
          <a:gradFill flip="none" rotWithShape="1">
            <a:gsLst>
              <a:gs pos="62000">
                <a:srgbClr val="FFFF00"/>
              </a:gs>
              <a:gs pos="0">
                <a:schemeClr val="accent1">
                  <a:lumMod val="5000"/>
                  <a:lumOff val="95000"/>
                  <a:alpha val="0"/>
                </a:schemeClr>
              </a:gs>
              <a:gs pos="19000">
                <a:schemeClr val="bg1">
                  <a:alpha val="42000"/>
                </a:schemeClr>
              </a:gs>
              <a:gs pos="85000">
                <a:schemeClr val="bg1">
                  <a:alpha val="73000"/>
                </a:schemeClr>
              </a:gs>
              <a:gs pos="41000">
                <a:srgbClr val="FFFF00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CA45F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ln w="22225">
          <a:gradFill flip="none" rotWithShape="1">
            <a:gsLst>
              <a:gs pos="62000">
                <a:srgbClr val="FFFF00"/>
              </a:gs>
              <a:gs pos="0">
                <a:schemeClr val="accent1">
                  <a:lumMod val="5000"/>
                  <a:lumOff val="95000"/>
                  <a:alpha val="0"/>
                </a:schemeClr>
              </a:gs>
              <a:gs pos="19000">
                <a:schemeClr val="bg1">
                  <a:alpha val="42000"/>
                </a:schemeClr>
              </a:gs>
              <a:gs pos="85000">
                <a:schemeClr val="bg1">
                  <a:alpha val="73000"/>
                </a:schemeClr>
              </a:gs>
              <a:gs pos="41000">
                <a:srgbClr val="FFFF00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326</Words>
  <Application>Microsoft Office PowerPoint</Application>
  <PresentationFormat>宽屏</PresentationFormat>
  <Paragraphs>89</Paragraphs>
  <Slides>15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等线</vt:lpstr>
      <vt:lpstr>等线 Light</vt:lpstr>
      <vt:lpstr>方正清刻本悦宋简体</vt:lpstr>
      <vt:lpstr>华文中宋</vt:lpstr>
      <vt:lpstr>Arial</vt:lpstr>
      <vt:lpstr>Times New Roman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asus</dc:creator>
  <cp:lastModifiedBy>Qinyuanyuan</cp:lastModifiedBy>
  <cp:revision>824</cp:revision>
  <dcterms:created xsi:type="dcterms:W3CDTF">2020-03-13T04:09:14Z</dcterms:created>
  <dcterms:modified xsi:type="dcterms:W3CDTF">2020-11-02T09:15:30Z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2052-2.0.1.3256</vt:lpwstr>
  </property>
</Properties>
</file>